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62" r:id="rId3"/>
    <p:sldId id="263" r:id="rId4"/>
    <p:sldId id="257" r:id="rId5"/>
    <p:sldId id="258" r:id="rId6"/>
    <p:sldId id="261" r:id="rId7"/>
    <p:sldId id="264" r:id="rId8"/>
    <p:sldId id="265" r:id="rId9"/>
    <p:sldId id="266" r:id="rId10"/>
    <p:sldId id="267" r:id="rId11"/>
    <p:sldId id="295" r:id="rId12"/>
    <p:sldId id="268" r:id="rId13"/>
    <p:sldId id="281" r:id="rId14"/>
    <p:sldId id="271" r:id="rId15"/>
    <p:sldId id="296" r:id="rId16"/>
    <p:sldId id="273" r:id="rId17"/>
    <p:sldId id="278" r:id="rId18"/>
    <p:sldId id="279" r:id="rId19"/>
    <p:sldId id="280" r:id="rId20"/>
    <p:sldId id="282" r:id="rId21"/>
    <p:sldId id="283" r:id="rId22"/>
    <p:sldId id="274" r:id="rId23"/>
    <p:sldId id="297" r:id="rId24"/>
    <p:sldId id="284" r:id="rId25"/>
    <p:sldId id="285" r:id="rId26"/>
    <p:sldId id="298" r:id="rId27"/>
    <p:sldId id="294" r:id="rId28"/>
    <p:sldId id="286" r:id="rId29"/>
    <p:sldId id="299" r:id="rId30"/>
    <p:sldId id="287" r:id="rId31"/>
    <p:sldId id="300" r:id="rId32"/>
    <p:sldId id="301" r:id="rId33"/>
    <p:sldId id="288" r:id="rId34"/>
    <p:sldId id="303" r:id="rId35"/>
    <p:sldId id="302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AA078-D49E-4AEB-A4D7-719C1ED777CA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FD95F-E8ED-4B52-9B7A-6034542059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D95F-E8ED-4B52-9B7A-6034542059B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D95F-E8ED-4B52-9B7A-6034542059B5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подзаголовка</a:t>
            </a:r>
            <a:endParaRPr kumimoji="0" lang="en-US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F590CE-130E-4E0A-A97D-0E6CE0BA28F8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FADCBF-FB69-4CF8-BC16-07E8B63B5BE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28604"/>
            <a:ext cx="7851648" cy="350046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Взаимодействие ДОУ и семьи по приобщению детей к здоровому образу жизни</a:t>
            </a:r>
            <a:br>
              <a:rPr lang="ru-RU" sz="4800" dirty="0" smtClean="0"/>
            </a:br>
            <a:r>
              <a:rPr lang="ru-RU" sz="4800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00504"/>
            <a:ext cx="7854696" cy="20717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«Чтобы сделать ребенка умным и рассудительным,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сделайте его крепким и здоровым».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Жан-Жак Руссо</a:t>
            </a:r>
          </a:p>
          <a:p>
            <a:endParaRPr lang="ru-RU" dirty="0"/>
          </a:p>
        </p:txBody>
      </p:sp>
      <p:pic>
        <p:nvPicPr>
          <p:cNvPr id="1026" name="Picture 2" descr="C:\Documents and Settings\Администратор\Рабочий стол\Новая папка (2)\зо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71744"/>
            <a:ext cx="214314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4287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Физкультурно-оздоровительные центры, в которых находятся пособия, нестандартное оборудование, спортивный инвентарь, дидактические игры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Содержимое 4" descr="DSCN29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DSCN03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57364"/>
            <a:ext cx="4038600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          Фабричное </a:t>
            </a:r>
            <a:br>
              <a:rPr lang="ru-RU" sz="2800" b="1" dirty="0" smtClean="0"/>
            </a:br>
            <a:r>
              <a:rPr lang="ru-RU" sz="2800" b="1" dirty="0" smtClean="0"/>
              <a:t>оборудование                                                   </a:t>
            </a:r>
            <a:r>
              <a:rPr lang="ru-RU" sz="3100" b="1" dirty="0" smtClean="0"/>
              <a:t>Нестандартное </a:t>
            </a:r>
            <a:br>
              <a:rPr lang="ru-RU" sz="3100" b="1" dirty="0" smtClean="0"/>
            </a:br>
            <a:r>
              <a:rPr lang="ru-RU" sz="3100" b="1" dirty="0" smtClean="0"/>
              <a:t>                                                                        </a:t>
            </a:r>
            <a:r>
              <a:rPr lang="ru-RU" sz="3100" b="1" dirty="0" err="1" smtClean="0"/>
              <a:t>обрудование</a:t>
            </a:r>
            <a:r>
              <a:rPr lang="ru-RU" sz="3100" b="1" dirty="0" smtClean="0"/>
              <a:t>                       </a:t>
            </a:r>
            <a:endParaRPr lang="ru-RU" sz="3100" b="1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1928803"/>
            <a:ext cx="214313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928802"/>
            <a:ext cx="17859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928802"/>
            <a:ext cx="1974273" cy="147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6588" y="1928802"/>
            <a:ext cx="194627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3913" y="3643314"/>
            <a:ext cx="2092326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3714752"/>
            <a:ext cx="2166937" cy="29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8"/>
          <a:srcRect l="5589" r="13153"/>
          <a:stretch>
            <a:fillRect/>
          </a:stretch>
        </p:blipFill>
        <p:spPr bwMode="auto">
          <a:xfrm>
            <a:off x="428596" y="4500571"/>
            <a:ext cx="2071702" cy="209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rcRect l="43016" t="26901"/>
          <a:stretch>
            <a:fillRect/>
          </a:stretch>
        </p:blipFill>
        <p:spPr bwMode="auto">
          <a:xfrm>
            <a:off x="2463800" y="4286256"/>
            <a:ext cx="1893886" cy="22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58204" cy="11327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Основные компоненты  здорового образа жизни:</a:t>
            </a:r>
            <a:endParaRPr lang="ru-RU" sz="4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err="1" smtClean="0">
                <a:solidFill>
                  <a:schemeClr val="bg1"/>
                </a:solidFill>
              </a:rPr>
              <a:t>ссо</a:t>
            </a:r>
            <a:r>
              <a:rPr lang="ru-RU" dirty="0" err="1" smtClean="0">
                <a:solidFill>
                  <a:schemeClr val="bg1"/>
                </a:solidFill>
              </a:rPr>
              <a:t>дсСссссссссс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с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642911" y="1859757"/>
            <a:ext cx="8043890" cy="6548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Рациональное питание</a:t>
            </a:r>
          </a:p>
          <a:p>
            <a:pPr algn="ctr"/>
            <a:r>
              <a:rPr lang="ru-RU" dirty="0" smtClean="0"/>
              <a:t>Соблюдение режима дня</a:t>
            </a:r>
            <a:endParaRPr lang="ru-RU" dirty="0"/>
          </a:p>
        </p:txBody>
      </p:sp>
      <p:pic>
        <p:nvPicPr>
          <p:cNvPr id="8" name="Содержимое 7" descr="IMG_32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6058"/>
            <a:ext cx="4040188" cy="3500462"/>
          </a:xfrm>
        </p:spPr>
      </p:pic>
      <p:pic>
        <p:nvPicPr>
          <p:cNvPr id="7" name="Содержимое 6" descr="IMG_355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14514" y="2514981"/>
            <a:ext cx="3815562" cy="40719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Оптимальный двигательный режим и полноценный сон</a:t>
            </a:r>
            <a:endParaRPr lang="ru-RU" sz="3200" b="1" dirty="0"/>
          </a:p>
        </p:txBody>
      </p:sp>
      <p:pic>
        <p:nvPicPr>
          <p:cNvPr id="5" name="Содержимое 4" descr="IMG_33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2"/>
            <a:ext cx="3900486" cy="2071702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385765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14818"/>
            <a:ext cx="378621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Воспитание культурно-гигиенических навыков и благоприятная психологическая атмосфера </a:t>
            </a:r>
            <a:endParaRPr lang="ru-RU" sz="2800" b="1" dirty="0"/>
          </a:p>
        </p:txBody>
      </p:sp>
      <p:pic>
        <p:nvPicPr>
          <p:cNvPr id="5" name="Содержимое 4" descr="DSCN05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714884"/>
            <a:ext cx="3714776" cy="1793877"/>
          </a:xfrm>
        </p:spPr>
      </p:pic>
      <p:pic>
        <p:nvPicPr>
          <p:cNvPr id="6" name="Содержимое 5" descr="DSCN05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785926"/>
            <a:ext cx="3643338" cy="456883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714488"/>
            <a:ext cx="350046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/>
              <a:t>Здоровьесберегающие</a:t>
            </a:r>
            <a:r>
              <a:rPr lang="ru-RU" sz="2400" b="1" dirty="0" smtClean="0"/>
              <a:t> технологии, закаливание и взаимодействие с родителями</a:t>
            </a:r>
            <a:endParaRPr lang="ru-RU" sz="2400" b="1" dirty="0"/>
          </a:p>
        </p:txBody>
      </p:sp>
      <p:pic>
        <p:nvPicPr>
          <p:cNvPr id="5" name="Содержимое 4" descr="IMG_32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643050"/>
            <a:ext cx="2495568" cy="2071702"/>
          </a:xfrm>
        </p:spPr>
      </p:pic>
      <p:pic>
        <p:nvPicPr>
          <p:cNvPr id="7" name="Содержимое 6" descr="IMG_32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71670" y="3929066"/>
            <a:ext cx="2428892" cy="228601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71612"/>
            <a:ext cx="15001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643050"/>
            <a:ext cx="39211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71480"/>
            <a:ext cx="7731280" cy="2107712"/>
          </a:xfrm>
        </p:spPr>
        <p:txBody>
          <a:bodyPr>
            <a:noAutofit/>
          </a:bodyPr>
          <a:lstStyle/>
          <a:p>
            <a:pPr lvl="0" algn="ctr"/>
            <a:r>
              <a:rPr lang="ru-RU" sz="3200" b="1" dirty="0" smtClean="0"/>
              <a:t>Систематическая работа по предупреждению и профилактике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простудных заболеваний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r>
              <a:rPr lang="ru-RU" sz="3200" dirty="0" smtClean="0"/>
              <a:t>*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0352" y="2357430"/>
            <a:ext cx="7772400" cy="1856946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комплексы упражнений по профилактике нарушений зрения во время занятий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комплексы по профилактике плоскостопия и  нарушения осанки 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использование 0,25 % </a:t>
            </a:r>
            <a:r>
              <a:rPr lang="ru-RU" sz="1600" b="1" dirty="0" err="1" smtClean="0">
                <a:solidFill>
                  <a:schemeClr val="bg1"/>
                </a:solidFill>
              </a:rPr>
              <a:t>оксалиновой</a:t>
            </a:r>
            <a:r>
              <a:rPr lang="ru-RU" sz="1600" b="1" dirty="0" smtClean="0">
                <a:solidFill>
                  <a:schemeClr val="bg1"/>
                </a:solidFill>
              </a:rPr>
              <a:t>  мази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использование лампы Чижевского в физкультурном  зале, ионизатора воздуха  в музыкальном  зале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ru-RU" sz="1600" b="1" dirty="0" err="1" smtClean="0">
                <a:solidFill>
                  <a:schemeClr val="bg1"/>
                </a:solidFill>
              </a:rPr>
              <a:t>фитанцидотерапия</a:t>
            </a:r>
            <a:r>
              <a:rPr lang="ru-RU" sz="1600" b="1" dirty="0" smtClean="0">
                <a:solidFill>
                  <a:schemeClr val="bg1"/>
                </a:solidFill>
              </a:rPr>
              <a:t> и употребление в  пищу  </a:t>
            </a:r>
            <a:r>
              <a:rPr lang="ru-RU" sz="1600" b="1" dirty="0" err="1" smtClean="0">
                <a:solidFill>
                  <a:schemeClr val="bg1"/>
                </a:solidFill>
              </a:rPr>
              <a:t>оримонцидов</a:t>
            </a:r>
            <a:r>
              <a:rPr lang="ru-RU" sz="1600" b="1" dirty="0" smtClean="0">
                <a:solidFill>
                  <a:schemeClr val="bg1"/>
                </a:solidFill>
              </a:rPr>
              <a:t> (лук, чеснок)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 проведение  профилактических прививок детям  и  сотрудникам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 проведение  «С»- витаминизации  пищи  круглый год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 дыхательная гимнастика; прогулки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 игровой </a:t>
            </a:r>
            <a:r>
              <a:rPr lang="ru-RU" sz="1600" b="1" dirty="0" err="1" smtClean="0">
                <a:solidFill>
                  <a:schemeClr val="bg1"/>
                </a:solidFill>
              </a:rPr>
              <a:t>самомассаж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гимнастика пробуждения</a:t>
            </a: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/>
                </a:solidFill>
              </a:rPr>
              <a:t> употребление кислородных коктейлей с использованием сиропов 2 раза в год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962268" cy="15826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676516" cy="21793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3570281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DSCN293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942" r="5942"/>
          <a:stretch>
            <a:fillRect/>
          </a:stretch>
        </p:blipFill>
        <p:spPr>
          <a:xfrm rot="420000">
            <a:off x="3907192" y="1170719"/>
            <a:ext cx="4536696" cy="4007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857232"/>
            <a:ext cx="7802718" cy="1821960"/>
          </a:xfrm>
        </p:spPr>
        <p:txBody>
          <a:bodyPr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Система закаливания: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закаливание детей природными факторами (воздушные ванны в сочетании с физическими упражнениями; </a:t>
            </a:r>
            <a:r>
              <a:rPr lang="ru-RU" sz="24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босоногохождение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по солевой дорожке; хождение по ребристой дорожке; водные и  солнечные ванны)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b="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724600"/>
          </a:xfrm>
        </p:spPr>
        <p:txBody>
          <a:bodyPr>
            <a:normAutofit fontScale="92500" lnSpcReduction="20000"/>
          </a:bodyPr>
          <a:lstStyle/>
          <a:p>
            <a:pPr lvl="0" algn="ctr"/>
            <a:r>
              <a:rPr lang="ru-RU" sz="2400" b="1" i="1" dirty="0" smtClean="0">
                <a:solidFill>
                  <a:schemeClr val="tx2">
                    <a:lumMod val="90000"/>
                  </a:schemeClr>
                </a:solidFill>
              </a:rPr>
              <a:t>Профилактическая работа:</a:t>
            </a:r>
            <a:endParaRPr lang="ru-RU" sz="2400" b="1" dirty="0" smtClean="0"/>
          </a:p>
          <a:p>
            <a:pPr lvl="0">
              <a:buFont typeface="Wingdings" pitchFamily="2" charset="2"/>
              <a:buChar char="q"/>
            </a:pPr>
            <a:r>
              <a:rPr lang="ru-RU" sz="2400" dirty="0" err="1" smtClean="0"/>
              <a:t>коррегирующие</a:t>
            </a:r>
            <a:r>
              <a:rPr lang="ru-RU" sz="2400" dirty="0" smtClean="0"/>
              <a:t> виды гимнастик, направленные на профилактику плоскостопия	и	осанки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/>
              <a:t> ежедневное введение в рацион питания свежих овощей и фруктов, соков.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профилактические  осмотры  детей врачами -  специалистами с целью  раннего  выявления и профилактики  заболеваний  у  детей (хирург,  дерматолог, невропатолог, отоларинголог, детский  гинеколог).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Мероприятия по укреплению иммунитета</a:t>
            </a:r>
            <a:endParaRPr lang="ru-RU" sz="2800" b="1" dirty="0"/>
          </a:p>
        </p:txBody>
      </p:sp>
      <p:pic>
        <p:nvPicPr>
          <p:cNvPr id="6" name="Содержимое 5" descr="IMG_3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Наше дошкольное учреждение работает по следующим программам:</a:t>
            </a:r>
            <a:endParaRPr lang="ru-RU" sz="4000" dirty="0"/>
          </a:p>
        </p:txBody>
      </p:sp>
      <p:pic>
        <p:nvPicPr>
          <p:cNvPr id="6" name="Содержимое 5" descr="http://im4-tub-ru.yandex.net/i?id=443670681-45-72&amp;n=21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71678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im3-tub-ru.yandex.net/i?id=179504674-07-72&amp;n=21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071678"/>
            <a:ext cx="307183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8992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/>
              <a:t>.</a:t>
            </a:r>
            <a:r>
              <a:rPr lang="ru-RU" sz="2800" dirty="0" smtClean="0"/>
              <a:t> </a:t>
            </a:r>
            <a:r>
              <a:rPr lang="ru-RU" sz="2800" b="1" dirty="0" smtClean="0"/>
              <a:t>Закрепление  навыков происходит в играх, труде, непосредственно образовательной деятельности, в быту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ru-RU" sz="2700" dirty="0"/>
          </a:p>
        </p:txBody>
      </p:sp>
      <p:pic>
        <p:nvPicPr>
          <p:cNvPr id="7" name="Содержимое 6" descr="DSCN29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4038600" cy="4500594"/>
          </a:xfrm>
        </p:spPr>
      </p:pic>
      <p:pic>
        <p:nvPicPr>
          <p:cNvPr id="8" name="Содержимое 7" descr="IMG_31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71678"/>
            <a:ext cx="4038600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Утренняя  гимнастика  и закаливание </a:t>
            </a:r>
            <a:br>
              <a:rPr lang="ru-RU" sz="3200" b="1" dirty="0" smtClean="0"/>
            </a:br>
            <a:r>
              <a:rPr lang="ru-RU" sz="3200" b="1" dirty="0" smtClean="0"/>
              <a:t>после сна</a:t>
            </a:r>
            <a:endParaRPr lang="ru-RU" sz="3200" b="1" dirty="0"/>
          </a:p>
        </p:txBody>
      </p:sp>
      <p:pic>
        <p:nvPicPr>
          <p:cNvPr id="5" name="Содержимое 4" descr="DSCN02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2"/>
            <a:ext cx="4038600" cy="4429156"/>
          </a:xfrm>
        </p:spPr>
      </p:pic>
      <p:pic>
        <p:nvPicPr>
          <p:cNvPr id="8" name="Содержимое 7" descr="DSCN05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28802"/>
            <a:ext cx="4038600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8596" y="3000372"/>
            <a:ext cx="2571768" cy="27860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3570282" cy="271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3000372"/>
            <a:ext cx="292733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DSCN795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942" r="5942"/>
          <a:stretch>
            <a:fillRect/>
          </a:stretch>
        </p:blipFill>
        <p:spPr>
          <a:xfrm rot="420000">
            <a:off x="3487364" y="1078474"/>
            <a:ext cx="5027238" cy="4173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95767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 </a:t>
            </a:r>
            <a:r>
              <a:rPr lang="ru-RU" sz="1400" b="1" dirty="0" smtClean="0"/>
              <a:t>Простые и веселые пальчиковые игры для </a:t>
            </a:r>
            <a:r>
              <a:rPr lang="ru-RU" sz="1400" b="1" i="1" dirty="0" smtClean="0"/>
              <a:t>развития моторики  </a:t>
            </a:r>
            <a:r>
              <a:rPr lang="ru-RU" sz="1600" dirty="0" smtClean="0"/>
              <a:t>Вашего малыша</a:t>
            </a:r>
            <a:r>
              <a:rPr lang="ru-RU" dirty="0" smtClean="0"/>
              <a:t>. </a:t>
            </a:r>
            <a:r>
              <a:rPr lang="ru-RU" sz="1800" dirty="0" smtClean="0"/>
              <a:t>Известно что существует прямая связь между развитием мелкой моторики и развитием мышления ребенка. Чем более ловкие пальчики - тем более гибкий ум.. У </a:t>
            </a:r>
            <a:r>
              <a:rPr lang="ru-RU" sz="1800" b="1" dirty="0" smtClean="0"/>
              <a:t>пальчиковых игр</a:t>
            </a:r>
            <a:r>
              <a:rPr lang="ru-RU" sz="1800" dirty="0" smtClean="0"/>
              <a:t> есть еще одно преимущество - они помогают прочнее налаживать тесный контакт родителя с ребенком. Ведь для малыша нет ничего лучше игры, а пальчиковые игры очень увлекательны, и нравятся детям. Но если малыш не хочет повторять за Вами движения пальчиковых игр, то просто играйте сами, рано или поздно он к Вам присоединится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 descr="DSCN79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97963" y="1086891"/>
            <a:ext cx="5316657" cy="4138638"/>
          </a:xfrm>
        </p:spPr>
      </p:pic>
      <p:pic>
        <p:nvPicPr>
          <p:cNvPr id="10" name="Рисунок 9" descr="http://im4-tub-ru.yandex.net/i?id=97459161-69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2571768" cy="214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3784595" cy="264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86058"/>
            <a:ext cx="292895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Рисунок 8"/>
          <p:cNvSpPr>
            <a:spLocks noGrp="1"/>
          </p:cNvSpPr>
          <p:nvPr>
            <p:ph type="pic" idx="1"/>
          </p:nvPr>
        </p:nvSpPr>
        <p:spPr>
          <a:xfrm rot="420000">
            <a:off x="4060015" y="1163687"/>
            <a:ext cx="4527991" cy="4287321"/>
          </a:xfrm>
        </p:spPr>
      </p:sp>
      <p:pic>
        <p:nvPicPr>
          <p:cNvPr id="12" name="Рисунок 11" descr="DSCN2925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9220" r="9220"/>
          <a:stretch>
            <a:fillRect/>
          </a:stretch>
        </p:blipFill>
        <p:spPr>
          <a:xfrm rot="420000">
            <a:off x="4060825" y="1193800"/>
            <a:ext cx="4618038" cy="424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32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19711" y="1055987"/>
            <a:ext cx="5396268" cy="4173461"/>
          </a:xfr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44463"/>
            <a:ext cx="328452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3429000"/>
            <a:ext cx="32845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209800" cy="26004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Дидактические игры на основе дидактики </a:t>
            </a:r>
            <a:r>
              <a:rPr lang="ru-RU" dirty="0" smtClean="0"/>
              <a:t>«Сортировка различных предметов: бусы, камешки, ракушки»,   «Что шероховато?», «Какой ковер?», «Правая – левая рука». «Тактильные дощечки», «Мешочки с зерном»», «</a:t>
            </a:r>
            <a:r>
              <a:rPr lang="ru-RU" dirty="0" err="1" smtClean="0"/>
              <a:t>Теплые-холодные</a:t>
            </a:r>
            <a:r>
              <a:rPr lang="ru-RU" dirty="0" smtClean="0"/>
              <a:t> бутылочки», «Сухой аквариум»</a:t>
            </a:r>
            <a:endParaRPr lang="ru-RU" dirty="0"/>
          </a:p>
        </p:txBody>
      </p:sp>
      <p:pic>
        <p:nvPicPr>
          <p:cNvPr id="7" name="Рисунок 6" descr="DSCN79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5484475" y="1218532"/>
            <a:ext cx="3172078" cy="4164758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24384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http://im2-tub-ru.yandex.net/i?id=78687798-54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500042"/>
            <a:ext cx="235745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b="1" dirty="0" smtClean="0"/>
              <a:t>Тренировка тонких движений пальцев рук стимулирует  речь и способствует развитию зрительного восприятия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5" name="Рисунок 4" descr="DSCN04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27590" y="1069510"/>
            <a:ext cx="5458467" cy="416475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2"/>
            <a:ext cx="3070215" cy="257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0352" y="1000108"/>
            <a:ext cx="7772400" cy="1357322"/>
          </a:xfrm>
        </p:spPr>
        <p:txBody>
          <a:bodyPr/>
          <a:lstStyle/>
          <a:p>
            <a:r>
              <a:rPr lang="ru-RU" sz="3600" dirty="0" smtClean="0"/>
              <a:t>ВЗАИМОДЕЙСТВИЕ С РОДИТЕЛЯМИ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800" dirty="0" smtClean="0"/>
              <a:t>Повысить педагогическую культуру родителей.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dirty="0" smtClean="0"/>
              <a:t>Установка на совместную работу с целью решения здоровьесберегающих задач.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Вооружить родителей </a:t>
            </a:r>
            <a:r>
              <a:rPr lang="ru-RU" sz="2800" dirty="0" err="1" smtClean="0"/>
              <a:t>психолого-педагогическиими</a:t>
            </a:r>
            <a:r>
              <a:rPr lang="ru-RU" sz="2800" dirty="0" smtClean="0"/>
              <a:t> знаниями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184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Традиционные и нетрадиционные формы взаимодействия с родителями</a:t>
            </a:r>
            <a:br>
              <a:rPr lang="ru-RU" sz="3200" b="1" dirty="0" smtClean="0"/>
            </a:br>
            <a:r>
              <a:rPr lang="ru-RU" sz="2000" b="1" dirty="0" smtClean="0"/>
              <a:t>папки-передвижки, почтовый ящик «Спрашивайте – отвечаем»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7" name="Содержимое 6" descr="DSCN79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4038600" cy="2214578"/>
          </a:xfrm>
        </p:spPr>
      </p:pic>
      <p:pic>
        <p:nvPicPr>
          <p:cNvPr id="8" name="Содержимое 7" descr="DSCN79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0240"/>
            <a:ext cx="4038600" cy="2071702"/>
          </a:xfr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214818"/>
            <a:ext cx="40005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357694"/>
            <a:ext cx="3929090" cy="197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800" dirty="0" smtClean="0"/>
              <a:t>Содержание образовательной области „Здоровье" направлено на достижение целей охраны здоровья детей и формирования основы культуры здоровья через решение следующих задач: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1"/>
                </a:solidFill>
              </a:rPr>
              <a:t>сохранение и укрепление физического и психического здоровья детей;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•воспитание культурно-гигиенических навыков;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•формирование начальных представлений о здоровом образе жизни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Всероссийский конкурс рисунков «Здоровая Россия»</a:t>
            </a:r>
            <a:endParaRPr lang="ru-RU" sz="3600" b="1" dirty="0"/>
          </a:p>
        </p:txBody>
      </p:sp>
      <p:pic>
        <p:nvPicPr>
          <p:cNvPr id="7" name="Содержимое 6" descr="новикова Васильев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4038600" cy="4429155"/>
          </a:xfrm>
        </p:spPr>
      </p:pic>
      <p:pic>
        <p:nvPicPr>
          <p:cNvPr id="8" name="Содержимое 7" descr="Новикова шавырин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920875"/>
            <a:ext cx="3500461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8162" cy="1643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СОВМЕСТНЫЕ СПОРТИВНЫЕ  ПРАЗДНИКИ ПЕДАГОГОВ,</a:t>
            </a:r>
            <a:br>
              <a:rPr lang="ru-RU" sz="2700" b="1" dirty="0" smtClean="0"/>
            </a:br>
            <a:r>
              <a:rPr lang="ru-RU" sz="2700" b="1" dirty="0" smtClean="0"/>
              <a:t> ДЕТЕЙ И РОДИТЕЛЕЙ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200" b="1" dirty="0" smtClean="0"/>
              <a:t>«Здоровые дети в здоровой семье»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8" name="Содержимое 7" descr="IMG_345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928802"/>
            <a:ext cx="4038600" cy="4286280"/>
          </a:xfrm>
        </p:spPr>
      </p:pic>
      <p:pic>
        <p:nvPicPr>
          <p:cNvPr id="10" name="Содержимое 9" descr="IMG_34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28802"/>
            <a:ext cx="4038600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«Олимпийцы среди нас»</a:t>
            </a:r>
            <a:endParaRPr lang="ru-RU" sz="3600" b="1" dirty="0"/>
          </a:p>
        </p:txBody>
      </p:sp>
      <p:pic>
        <p:nvPicPr>
          <p:cNvPr id="5" name="Содержимое 4" descr="PA1807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57364"/>
            <a:ext cx="4038600" cy="4500594"/>
          </a:xfrm>
        </p:spPr>
      </p:pic>
      <p:pic>
        <p:nvPicPr>
          <p:cNvPr id="6" name="Содержимое 5" descr="PA1807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28802"/>
            <a:ext cx="4038600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Тематический день</a:t>
            </a:r>
            <a:br>
              <a:rPr lang="ru-RU" dirty="0" smtClean="0"/>
            </a:br>
            <a:r>
              <a:rPr lang="ru-RU" sz="3600" b="1" dirty="0" smtClean="0"/>
              <a:t>«Здоровые </a:t>
            </a:r>
            <a:r>
              <a:rPr lang="ru-RU" sz="3600" b="1" dirty="0" smtClean="0"/>
              <a:t>дети – в здоровой семье»</a:t>
            </a:r>
            <a:endParaRPr lang="ru-RU" sz="3600" b="1" dirty="0"/>
          </a:p>
        </p:txBody>
      </p:sp>
      <p:pic>
        <p:nvPicPr>
          <p:cNvPr id="5" name="Содержимое 4" descr="P102025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0900" y="2000240"/>
            <a:ext cx="3435348" cy="4214842"/>
          </a:xfrm>
        </p:spPr>
      </p:pic>
      <p:pic>
        <p:nvPicPr>
          <p:cNvPr id="6" name="Содержимое 5" descr="P102026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6314" y="2000240"/>
            <a:ext cx="3643338" cy="421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1600" b="1" dirty="0" smtClean="0"/>
              <a:t>Индивидуальные массажные коврики сшиты родителями, внутри они наполнены: пуговицами, камешками, пробками, каштанами, фасолью, горохом, рисом, гречкой. Каждый индивидуальный коврик имеет свою эмблему; эмблемы подобранны с учетом </a:t>
            </a:r>
            <a:r>
              <a:rPr lang="ru-RU" sz="1600" b="1" dirty="0" err="1" smtClean="0"/>
              <a:t>гендерного</a:t>
            </a:r>
            <a:r>
              <a:rPr lang="ru-RU" sz="1600" b="1" dirty="0" smtClean="0"/>
              <a:t> воспитания.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- </a:t>
            </a:r>
            <a:r>
              <a:rPr lang="ru-RU" sz="1600" b="1" dirty="0" smtClean="0"/>
              <a:t>Солевые мешочки сшиты из натурального материала, внутри они наполнены морской солью. Я использую солевые мешочки на формирование правильной осанки у своих воспитанников</a:t>
            </a:r>
            <a:endParaRPr lang="ru-RU" sz="1600" b="1" dirty="0"/>
          </a:p>
        </p:txBody>
      </p:sp>
      <p:pic>
        <p:nvPicPr>
          <p:cNvPr id="5" name="Содержимое 4" descr="100_15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57364"/>
            <a:ext cx="403860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 descr="100_151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857364"/>
            <a:ext cx="40386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Активный семейный отдых</a:t>
            </a:r>
            <a:endParaRPr lang="ru-RU" dirty="0"/>
          </a:p>
        </p:txBody>
      </p:sp>
      <p:pic>
        <p:nvPicPr>
          <p:cNvPr id="5" name="Содержимое 4" descr="DSC013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2"/>
            <a:ext cx="4038600" cy="4071966"/>
          </a:xfrm>
        </p:spPr>
      </p:pic>
      <p:pic>
        <p:nvPicPr>
          <p:cNvPr id="6" name="Содержимое 5" descr="P10100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28802"/>
            <a:ext cx="4038600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0352" y="928670"/>
            <a:ext cx="7772400" cy="1750522"/>
          </a:xfrm>
        </p:spPr>
        <p:txBody>
          <a:bodyPr/>
          <a:lstStyle/>
          <a:p>
            <a:pPr algn="ctr"/>
            <a:r>
              <a:rPr lang="ru-RU" sz="4000" dirty="0" smtClean="0"/>
              <a:t>Система работы по взаимодействию с семьей по оздоровлению детей 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</a:rPr>
              <a:t>  рост воспитательного и оздоровительного потенциала семьи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</a:rPr>
              <a:t>мотивационная готовность к оздоровительной деятельности в семье, активная позиция родителей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</a:rPr>
              <a:t>рост посещаемости родителями и старшими членами семьи мероприятий, рост спектра совместных дел родителей и педагогов</a:t>
            </a:r>
          </a:p>
          <a:p>
            <a:pPr lvl="0"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</a:rPr>
              <a:t>положительное мнение родителей о компетентности педагогов и руководителей ДОУ в вопросах оздоровления, удовлетворенность оказанной помощью;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</a:rPr>
              <a:t>осознанное использование педагогической литературы по оздоровлению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79661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Берегите здоровье друг друга,</a:t>
            </a:r>
            <a:br>
              <a:rPr lang="ru-RU" b="1" dirty="0" smtClean="0"/>
            </a:br>
            <a:r>
              <a:rPr lang="ru-RU" b="1" dirty="0" smtClean="0"/>
              <a:t>Мы – природы малая часть,</a:t>
            </a:r>
            <a:br>
              <a:rPr lang="ru-RU" b="1" dirty="0" smtClean="0"/>
            </a:br>
            <a:r>
              <a:rPr lang="ru-RU" b="1" dirty="0" smtClean="0"/>
              <a:t>Вы кому- то ответили грубо –</a:t>
            </a:r>
            <a:br>
              <a:rPr lang="ru-RU" b="1" dirty="0" smtClean="0"/>
            </a:br>
            <a:r>
              <a:rPr lang="ru-RU" b="1" dirty="0" smtClean="0"/>
              <a:t>Чью-то жизнь сократили на час.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/>
              <a:t>БУДЬТЕ  ЗДОРОВЫ!</a:t>
            </a:r>
            <a:br>
              <a:rPr lang="ru-RU" sz="5400" b="1" dirty="0" smtClean="0"/>
            </a:br>
            <a:r>
              <a:rPr lang="ru-RU" sz="5400" b="1" dirty="0" smtClean="0"/>
              <a:t>СПАСИБО ЗА ВНИМАНИЕ</a:t>
            </a:r>
            <a:endParaRPr lang="ru-RU" sz="5400" b="1" dirty="0"/>
          </a:p>
        </p:txBody>
      </p:sp>
      <p:pic>
        <p:nvPicPr>
          <p:cNvPr id="11" name="Содержимое 10" descr="DSCN29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00240"/>
            <a:ext cx="4038600" cy="4214842"/>
          </a:xfrm>
        </p:spPr>
      </p:pic>
      <p:pic>
        <p:nvPicPr>
          <p:cNvPr id="10" name="Содержимое 9" descr="http://www.arw.gov.by/sites/default/files/ROO_SH_Intern.jpg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00240"/>
            <a:ext cx="40386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u="sng" dirty="0" smtClean="0"/>
              <a:t>Проблема</a:t>
            </a:r>
            <a:r>
              <a:rPr lang="ru-RU" sz="3600" dirty="0" smtClean="0"/>
              <a:t> </a:t>
            </a:r>
            <a:r>
              <a:rPr lang="ru-RU" sz="3200" b="1" dirty="0" smtClean="0"/>
              <a:t>сохранения и укрепления здоровья детей актуальна в сфере дошкольного воспитания и образования</a:t>
            </a:r>
            <a:r>
              <a:rPr lang="ru-RU" sz="3600" dirty="0" smtClean="0"/>
              <a:t>. </a:t>
            </a:r>
            <a:endParaRPr lang="ru-RU" sz="3600" dirty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2928926" y="2428868"/>
            <a:ext cx="2428892" cy="228601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ЗДОРОВЫЙ</a:t>
            </a:r>
          </a:p>
          <a:p>
            <a:pPr algn="ctr"/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9065604">
            <a:off x="1720103" y="3915086"/>
            <a:ext cx="1408458" cy="877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0984542">
            <a:off x="5278999" y="3243849"/>
            <a:ext cx="1299000" cy="83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3374698">
            <a:off x="4495745" y="4621227"/>
            <a:ext cx="1308237" cy="940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14348" y="4857760"/>
            <a:ext cx="24860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Педагоги</a:t>
            </a:r>
            <a:endParaRPr lang="ru-RU" sz="2400" b="1" dirty="0"/>
          </a:p>
        </p:txBody>
      </p:sp>
      <p:sp>
        <p:nvSpPr>
          <p:cNvPr id="12" name="Овал 11"/>
          <p:cNvSpPr/>
          <p:nvPr/>
        </p:nvSpPr>
        <p:spPr>
          <a:xfrm>
            <a:off x="5572132" y="5143512"/>
            <a:ext cx="2357454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Дети</a:t>
            </a:r>
            <a:endParaRPr lang="ru-RU" sz="2400" b="1" dirty="0"/>
          </a:p>
        </p:txBody>
      </p:sp>
      <p:sp>
        <p:nvSpPr>
          <p:cNvPr id="14" name="Овал 13"/>
          <p:cNvSpPr/>
          <p:nvPr/>
        </p:nvSpPr>
        <p:spPr>
          <a:xfrm>
            <a:off x="6572264" y="2928934"/>
            <a:ext cx="2071702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Родители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34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/>
              <a:t>ЦЕЛЬ -</a:t>
            </a:r>
            <a:r>
              <a:rPr lang="ru-RU" sz="3600" b="1" dirty="0" smtClean="0"/>
              <a:t> это создание единого образовательного и оздоровительного пространства; повышение педагогической грамотности родителей в вопросах формирования навыков по сохранению здоровья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000108"/>
            <a:ext cx="7772400" cy="1679084"/>
          </a:xfrm>
        </p:spPr>
        <p:txBody>
          <a:bodyPr/>
          <a:lstStyle/>
          <a:p>
            <a:pPr algn="ctr"/>
            <a:r>
              <a:rPr lang="ru-RU" sz="4000" dirty="0" smtClean="0"/>
              <a:t>Для этого мы  решаем следующие задачи: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214554"/>
            <a:ext cx="7802718" cy="171451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</a:rPr>
              <a:t>систематизируем и обобщаем материал по формированию здорового образа жизни у детей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</a:rPr>
              <a:t>расширяем  представления родителей о формах и методах оздоровления детей в детском саду </a:t>
            </a:r>
          </a:p>
          <a:p>
            <a:pPr algn="just"/>
            <a:endParaRPr lang="ru-RU" sz="2000" b="1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</a:rPr>
              <a:t> обучаем  родителей приемам эффективного взаимодействия с ребенком с целью сохранения его здоровья и создание в семье здорового психологического климата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</a:rPr>
              <a:t>оказываем  практическую помощь семье в создании условий для сохранения и укрепления здоровья</a:t>
            </a:r>
          </a:p>
          <a:p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Для организации ознакомления дошкольников с основами здорового образа жизни в нашем ДОУ созданы следующие условия:</a:t>
            </a:r>
            <a:endParaRPr lang="ru-RU" sz="2800" b="1" dirty="0"/>
          </a:p>
        </p:txBody>
      </p:sp>
      <p:pic>
        <p:nvPicPr>
          <p:cNvPr id="5" name="Содержимое 6" descr="IMG_32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60631"/>
            <a:ext cx="4038600" cy="4354376"/>
          </a:xfrm>
        </p:spPr>
      </p:pic>
      <p:pic>
        <p:nvPicPr>
          <p:cNvPr id="9" name="Содержимое 8" descr="DSCN79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0240"/>
            <a:ext cx="4038600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Спортивный и музыкальный зал</a:t>
            </a:r>
            <a:endParaRPr lang="ru-RU" sz="3200" b="1" dirty="0"/>
          </a:p>
        </p:txBody>
      </p:sp>
      <p:pic>
        <p:nvPicPr>
          <p:cNvPr id="6" name="Содержимое 5" descr="IMG_15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57364"/>
            <a:ext cx="4038600" cy="4643470"/>
          </a:xfrm>
        </p:spPr>
      </p:pic>
      <p:pic>
        <p:nvPicPr>
          <p:cNvPr id="8" name="Содержимое 7" descr="DSCN795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857364"/>
            <a:ext cx="4038600" cy="4643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4704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200" b="1" dirty="0" smtClean="0"/>
              <a:t>Спортивная площадка, </a:t>
            </a:r>
            <a:br>
              <a:rPr lang="ru-RU" sz="3200" b="1" dirty="0" smtClean="0"/>
            </a:br>
            <a:r>
              <a:rPr lang="ru-RU" sz="3200" b="1" dirty="0" smtClean="0"/>
              <a:t>кабинет педагога-психолога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5" name="Содержимое 4" descr="DSCN79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85926"/>
            <a:ext cx="4038600" cy="4429156"/>
          </a:xfrm>
        </p:spPr>
      </p:pic>
      <p:pic>
        <p:nvPicPr>
          <p:cNvPr id="7" name="Содержимое 6" descr="DSCN29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85926"/>
            <a:ext cx="4038600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585</TotalTime>
  <Words>571</Words>
  <Application>Microsoft Office PowerPoint</Application>
  <PresentationFormat>Экран (4:3)</PresentationFormat>
  <Paragraphs>78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Взаимодействие ДОУ и семьи по приобщению детей к здоровому образу жизни   </vt:lpstr>
      <vt:lpstr> Наше дошкольное учреждение работает по следующим программам:</vt:lpstr>
      <vt:lpstr>Содержание образовательной области „Здоровье" направлено на достижение целей охраны здоровья детей и формирования основы культуры здоровья через решение следующих задач:</vt:lpstr>
      <vt:lpstr>Проблема сохранения и укрепления здоровья детей актуальна в сфере дошкольного воспитания и образования. </vt:lpstr>
      <vt:lpstr>ЦЕЛЬ - это создание единого образовательного и оздоровительного пространства; повышение педагогической грамотности родителей в вопросах формирования навыков по сохранению здоровья. </vt:lpstr>
      <vt:lpstr>Для этого мы  решаем следующие задачи: </vt:lpstr>
      <vt:lpstr>Для организации ознакомления дошкольников с основами здорового образа жизни в нашем ДОУ созданы следующие условия:</vt:lpstr>
      <vt:lpstr>Спортивный и музыкальный зал</vt:lpstr>
      <vt:lpstr>Спортивная площадка,  кабинет педагога-психолога </vt:lpstr>
      <vt:lpstr>  Физкультурно-оздоровительные центры, в которых находятся пособия, нестандартное оборудование, спортивный инвентарь, дидактические игры </vt:lpstr>
      <vt:lpstr>          Фабричное  оборудование                                                   Нестандартное                                                                          обрудование                       </vt:lpstr>
      <vt:lpstr>Основные компоненты  здорового образа жизни:</vt:lpstr>
      <vt:lpstr>Оптимальный двигательный режим и полноценный сон</vt:lpstr>
      <vt:lpstr>Воспитание культурно-гигиенических навыков и благоприятная психологическая атмосфера </vt:lpstr>
      <vt:lpstr>Здоровьесберегающие технологии, закаливание и взаимодействие с родителями</vt:lpstr>
      <vt:lpstr>Систематическая работа по предупреждению и профилактике  простудных заболеваний: *</vt:lpstr>
      <vt:lpstr>Слайд 17</vt:lpstr>
      <vt:lpstr>Система закаливания:  закаливание детей природными факторами (воздушные ванны в сочетании с физическими упражнениями; босоногохождение по солевой дорожке; хождение по ребристой дорожке; водные и  солнечные ванны) </vt:lpstr>
      <vt:lpstr>Мероприятия по укреплению иммунитета</vt:lpstr>
      <vt:lpstr>. Закрепление  навыков происходит в играх, труде, непосредственно образовательной деятельности, в быту. </vt:lpstr>
      <vt:lpstr>Утренняя  гимнастика  и закаливание  после сна</vt:lpstr>
      <vt:lpstr>Слайд 22</vt:lpstr>
      <vt:lpstr>Слайд 23</vt:lpstr>
      <vt:lpstr>Слайд 24</vt:lpstr>
      <vt:lpstr>Слайд 25</vt:lpstr>
      <vt:lpstr>Слайд 26</vt:lpstr>
      <vt:lpstr>Слайд 27</vt:lpstr>
      <vt:lpstr>ВЗАИМОДЕЙСТВИЕ С РОДИТЕЛЯМИ</vt:lpstr>
      <vt:lpstr>Традиционные и нетрадиционные формы взаимодействия с родителями папки-передвижки, почтовый ящик «Спрашивайте – отвечаем» </vt:lpstr>
      <vt:lpstr>Всероссийский конкурс рисунков «Здоровая Россия»</vt:lpstr>
      <vt:lpstr>СОВМЕСТНЫЕ СПОРТИВНЫЕ  ПРАЗДНИКИ ПЕДАГОГОВ,  ДЕТЕЙ И РОДИТЕЛЕЙ «Здоровые дети в здоровой семье» </vt:lpstr>
      <vt:lpstr>«Олимпийцы среди нас»</vt:lpstr>
      <vt:lpstr> Тематический день «Здоровые дети – в здоровой семье»</vt:lpstr>
      <vt:lpstr>Индивидуальные массажные коврики сшиты родителями, внутри они наполнены: пуговицами, камешками, пробками, каштанами, фасолью, горохом, рисом, гречкой. Каждый индивидуальный коврик имеет свою эмблему; эмблемы подобранны с учетом гендерного воспитания.  - Солевые мешочки сшиты из натурального материала, внутри они наполнены морской солью. Я использую солевые мешочки на формирование правильной осанки у своих воспитанников</vt:lpstr>
      <vt:lpstr>Активный семейный отдых</vt:lpstr>
      <vt:lpstr>Система работы по взаимодействию с семьей по оздоровлению детей </vt:lpstr>
      <vt:lpstr>Берегите здоровье друг друга, Мы – природы малая часть, Вы кому- то ответили грубо – Чью-то жизнь сократили на час. </vt:lpstr>
      <vt:lpstr>БУДЬТЕ  ЗДОРОВЫ! 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63</cp:revision>
  <dcterms:created xsi:type="dcterms:W3CDTF">2014-02-07T19:21:01Z</dcterms:created>
  <dcterms:modified xsi:type="dcterms:W3CDTF">2014-02-10T21:12:54Z</dcterms:modified>
</cp:coreProperties>
</file>